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66" r:id="rId5"/>
    <p:sldId id="279" r:id="rId6"/>
    <p:sldId id="267" r:id="rId7"/>
    <p:sldId id="268" r:id="rId8"/>
    <p:sldId id="270" r:id="rId9"/>
    <p:sldId id="269" r:id="rId10"/>
    <p:sldId id="281" r:id="rId11"/>
    <p:sldId id="272" r:id="rId12"/>
    <p:sldId id="273" r:id="rId13"/>
    <p:sldId id="274" r:id="rId14"/>
    <p:sldId id="275" r:id="rId15"/>
    <p:sldId id="276"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434745"/>
          </a:xfrm>
        </p:spPr>
        <p:txBody>
          <a:bodyPr>
            <a:normAutofit/>
          </a:bodyPr>
          <a:lstStyle/>
          <a:p>
            <a:pPr algn="l"/>
            <a:r>
              <a:rPr lang="en-US" sz="3600" dirty="0" smtClean="0">
                <a:solidFill>
                  <a:srgbClr val="FFFFFF"/>
                </a:solidFill>
              </a:rPr>
              <a:t>PYTHON DISTRIBUTION PACKAGE</a:t>
            </a:r>
            <a:endParaRPr lang="en-US" sz="3600" dirty="0">
              <a:solidFill>
                <a:srgbClr val="FFFFFF"/>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069" y="2356339"/>
            <a:ext cx="8642838" cy="3754874"/>
          </a:xfrm>
          <a:prstGeom prst="rect">
            <a:avLst/>
          </a:prstGeom>
          <a:noFill/>
        </p:spPr>
        <p:txBody>
          <a:bodyPr wrap="square" rtlCol="0">
            <a:spAutoFit/>
          </a:bodyPr>
          <a:lstStyle/>
          <a:p>
            <a:pPr marL="285750" lvl="0" indent="-285750" defTabSz="914400" eaLnBrk="0" fontAlgn="base" hangingPunct="0">
              <a:spcBef>
                <a:spcPct val="0"/>
              </a:spcBef>
              <a:spcAft>
                <a:spcPct val="0"/>
              </a:spcAft>
              <a:buFont typeface="Wingdings" panose="05000000000000000000" pitchFamily="2" charset="2"/>
              <a:buChar char="§"/>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DISTRIBUTION </a:t>
            </a: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CLASS </a:t>
            </a: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ea typeface="Times New Roman" panose="02020603050405020304" pitchFamily="18" charset="0"/>
                <a:cs typeface="Times New Roman" panose="02020603050405020304" pitchFamily="18" charset="0"/>
              </a:rPr>
              <a:t>Generic </a:t>
            </a:r>
            <a:r>
              <a:rPr lang="en-US" altLang="en-US" dirty="0">
                <a:latin typeface="Times New Roman" panose="02020603050405020304" pitchFamily="18" charset="0"/>
                <a:ea typeface="Times New Roman" panose="02020603050405020304" pitchFamily="18" charset="0"/>
                <a:cs typeface="Times New Roman" panose="02020603050405020304" pitchFamily="18" charset="0"/>
              </a:rPr>
              <a:t>distribution class for calculating and visualizing a probability distribution.</a:t>
            </a:r>
            <a:r>
              <a:rPr lang="en-US" altLang="en-US" sz="1000" dirty="0"/>
              <a:t> </a:t>
            </a:r>
            <a:endParaRPr lang="en-US" altLang="en-US" sz="1000" dirty="0" smtClean="0"/>
          </a:p>
          <a:p>
            <a:pPr lvl="0" defTabSz="914400" eaLnBrk="0" fontAlgn="base" hangingPunct="0">
              <a:spcBef>
                <a:spcPct val="0"/>
              </a:spcBef>
              <a:spcAft>
                <a:spcPct val="0"/>
              </a:spcAft>
            </a:pPr>
            <a:endParaRPr lang="en-US" altLang="en-US" sz="1000" dirty="0"/>
          </a:p>
          <a:p>
            <a:pPr marL="285750" lvl="0" indent="-285750" defTabSz="914400" eaLnBrk="0" fontAlgn="base" hangingPunct="0">
              <a:spcBef>
                <a:spcPct val="0"/>
              </a:spcBef>
              <a:spcAft>
                <a:spcPct val="0"/>
              </a:spcAft>
              <a:buFont typeface="Wingdings" panose="05000000000000000000" pitchFamily="2" charset="2"/>
              <a:buChar char="§"/>
            </a:pP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GAUSSIAN </a:t>
            </a: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CLASS</a:t>
            </a:r>
            <a:r>
              <a:rPr lang="en-US" altLang="en-US" sz="800" dirty="0"/>
              <a:t> </a:t>
            </a:r>
            <a:r>
              <a:rPr lang="en-US" altLang="en-US" dirty="0" smtClean="0">
                <a:solidFill>
                  <a:srgbClr val="2F5496"/>
                </a:solidFill>
                <a:latin typeface="Calibri Light" panose="020F0302020204030204" pitchFamily="34" charset="0"/>
                <a:cs typeface="Times New Roman" panose="02020603050405020304" pitchFamily="18" charset="0"/>
              </a:rPr>
              <a:t>: </a:t>
            </a:r>
            <a:r>
              <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Gaussian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distribution class for calculating and visualizing a Gaussian distribution. Here __</a:t>
            </a:r>
            <a:r>
              <a:rPr lang="en-US" alt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init</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__, __add__, __</a:t>
            </a:r>
            <a:r>
              <a:rPr lang="en-US" alt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repr</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__ are magic </a:t>
            </a:r>
            <a:r>
              <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methods.</a:t>
            </a:r>
          </a:p>
          <a:p>
            <a:pPr lvl="0" defTabSz="914400" eaLnBrk="0" fontAlgn="base" hangingPunct="0">
              <a:spcBef>
                <a:spcPct val="0"/>
              </a:spcBef>
              <a:spcAft>
                <a:spcPct val="0"/>
              </a:spcAft>
            </a:pPr>
            <a:endPar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Wingdings" panose="05000000000000000000" pitchFamily="2" charset="2"/>
              <a:buChar char="§"/>
            </a:pPr>
            <a:r>
              <a:rPr lang="en-US" altLang="en-US" b="1" dirty="0" smtClean="0">
                <a:latin typeface="Times New Roman" panose="02020603050405020304" pitchFamily="18" charset="0"/>
                <a:ea typeface="Times New Roman" panose="02020603050405020304" pitchFamily="18" charset="0"/>
                <a:cs typeface="Times New Roman" panose="02020603050405020304" pitchFamily="18" charset="0"/>
              </a:rPr>
              <a:t>BINOMIAL </a:t>
            </a: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CLASS</a:t>
            </a:r>
            <a:r>
              <a:rPr lang="en-US" altLang="en-US" sz="800" dirty="0"/>
              <a:t> </a:t>
            </a:r>
            <a:r>
              <a:rPr lang="en-US" altLang="en-US" dirty="0" smtClean="0">
                <a:latin typeface="Arial" panose="020B0604020202020204" pitchFamily="34" charset="0"/>
              </a:rPr>
              <a:t>: </a:t>
            </a:r>
            <a:r>
              <a:rPr lang="en-US" altLang="en-US" dirty="0" smtClean="0">
                <a:solidFill>
                  <a:srgbClr val="000000"/>
                </a:solidFill>
                <a:latin typeface="Arial" panose="020B0604020202020204" pitchFamily="34" charset="0"/>
                <a:ea typeface="Times New Roman" panose="02020603050405020304" pitchFamily="18" charset="0"/>
              </a:rPr>
              <a:t>Binomial </a:t>
            </a:r>
            <a:r>
              <a:rPr lang="en-US" altLang="en-US" dirty="0">
                <a:solidFill>
                  <a:srgbClr val="000000"/>
                </a:solidFill>
                <a:latin typeface="Arial" panose="020B0604020202020204" pitchFamily="34" charset="0"/>
                <a:ea typeface="Times New Roman" panose="02020603050405020304" pitchFamily="18" charset="0"/>
              </a:rPr>
              <a:t>distribution class for calculating and visualizing a Binomial distribution. </a:t>
            </a: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sz="2400" dirty="0">
              <a:latin typeface="Arial" panose="020B0604020202020204" pitchFamily="34" charset="0"/>
            </a:endParaRPr>
          </a:p>
        </p:txBody>
      </p:sp>
      <p:sp>
        <p:nvSpPr>
          <p:cNvPr id="7" name="TextBox 6"/>
          <p:cNvSpPr txBox="1"/>
          <p:nvPr/>
        </p:nvSpPr>
        <p:spPr>
          <a:xfrm>
            <a:off x="1617785" y="1500163"/>
            <a:ext cx="6717323" cy="1077218"/>
          </a:xfrm>
          <a:prstGeom prst="rect">
            <a:avLst/>
          </a:prstGeom>
          <a:noFill/>
        </p:spPr>
        <p:txBody>
          <a:bodyPr wrap="square" rtlCol="0">
            <a:spAutoFit/>
          </a:bodyPr>
          <a:lstStyle/>
          <a:p>
            <a:r>
              <a:rPr lang="en-US" altLang="en-US" sz="3200" b="1" dirty="0" smtClean="0">
                <a:latin typeface="Times New Roman" panose="02020603050405020304" pitchFamily="18" charset="0"/>
                <a:ea typeface="Times New Roman" panose="02020603050405020304" pitchFamily="18" charset="0"/>
                <a:cs typeface="Times New Roman" panose="02020603050405020304" pitchFamily="18" charset="0"/>
              </a:rPr>
              <a:t>METHODOLOGY</a:t>
            </a:r>
            <a:r>
              <a:rPr lang="en-US" altLang="en-US" sz="1000" dirty="0" smtClean="0"/>
              <a:t> </a:t>
            </a:r>
            <a:endParaRPr lang="en-US" altLang="en-US" sz="2400" dirty="0">
              <a:latin typeface="Arial" panose="020B0604020202020204" pitchFamily="34" charset="0"/>
            </a:endParaRPr>
          </a:p>
          <a:p>
            <a:endParaRPr lang="en-IN" sz="3200" dirty="0"/>
          </a:p>
        </p:txBody>
      </p:sp>
    </p:spTree>
    <p:extLst>
      <p:ext uri="{BB962C8B-B14F-4D97-AF65-F5344CB8AC3E}">
        <p14:creationId xmlns:p14="http://schemas.microsoft.com/office/powerpoint/2010/main" val="131984164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1472" t="23905" r="14326" b="14962"/>
          <a:stretch/>
        </p:blipFill>
        <p:spPr>
          <a:xfrm>
            <a:off x="4064000" y="0"/>
            <a:ext cx="8209280" cy="6858629"/>
          </a:xfrm>
          <a:prstGeom prst="rect">
            <a:avLst/>
          </a:prstGeom>
        </p:spPr>
      </p:pic>
      <p:sp>
        <p:nvSpPr>
          <p:cNvPr id="3" name="TextBox 2"/>
          <p:cNvSpPr txBox="1"/>
          <p:nvPr/>
        </p:nvSpPr>
        <p:spPr>
          <a:xfrm>
            <a:off x="1168400" y="1696720"/>
            <a:ext cx="2458720" cy="2862322"/>
          </a:xfrm>
          <a:prstGeom prst="rect">
            <a:avLst/>
          </a:prstGeom>
          <a:noFill/>
        </p:spPr>
        <p:txBody>
          <a:bodyPr wrap="square" rtlCol="0">
            <a:spAutoFit/>
          </a:bodyPr>
          <a:lstStyle/>
          <a:p>
            <a:r>
              <a:rPr lang="en-IN" sz="3600" b="1" dirty="0" smtClean="0"/>
              <a:t>STEPS TO RUN AND INSTALL THE PACKAGE:-</a:t>
            </a:r>
            <a:endParaRPr lang="en-IN" sz="3600" b="1" dirty="0"/>
          </a:p>
        </p:txBody>
      </p:sp>
    </p:spTree>
    <p:extLst>
      <p:ext uri="{BB962C8B-B14F-4D97-AF65-F5344CB8AC3E}">
        <p14:creationId xmlns:p14="http://schemas.microsoft.com/office/powerpoint/2010/main" val="1288727203"/>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069" y="2356339"/>
            <a:ext cx="8642838" cy="2954655"/>
          </a:xfrm>
          <a:prstGeom prst="rect">
            <a:avLst/>
          </a:prstGeom>
          <a:noFill/>
        </p:spPr>
        <p:txBody>
          <a:bodyPr wrap="square" rtlCol="0">
            <a:spAutoFit/>
          </a:bodyPr>
          <a:lstStyle/>
          <a:p>
            <a:r>
              <a:rPr lang="en-IN" dirty="0"/>
              <a:t>Furthermore, you can add more classes related to Probability distribution to enhance the functionality of the proposed package that can be developed to handle or perform more operations related to probability distribution. Also this package can be uploaded to official python repository </a:t>
            </a:r>
            <a:r>
              <a:rPr lang="en-IN" dirty="0" err="1"/>
              <a:t>pypi</a:t>
            </a:r>
            <a:r>
              <a:rPr lang="en-IN" dirty="0"/>
              <a:t> so that it can be available globally to all users as there is no such package exists to perform operations related to probability distribution.</a:t>
            </a: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sz="2400" dirty="0">
              <a:latin typeface="Arial" panose="020B0604020202020204" pitchFamily="34" charset="0"/>
            </a:endParaRPr>
          </a:p>
        </p:txBody>
      </p:sp>
      <p:sp>
        <p:nvSpPr>
          <p:cNvPr id="7" name="TextBox 6"/>
          <p:cNvSpPr txBox="1"/>
          <p:nvPr/>
        </p:nvSpPr>
        <p:spPr>
          <a:xfrm>
            <a:off x="1521069" y="1459523"/>
            <a:ext cx="6717323" cy="1231106"/>
          </a:xfrm>
          <a:prstGeom prst="rect">
            <a:avLst/>
          </a:prstGeom>
          <a:noFill/>
        </p:spPr>
        <p:txBody>
          <a:bodyPr wrap="square" rtlCol="0">
            <a:spAutoFit/>
          </a:bodyPr>
          <a:lstStyle/>
          <a:p>
            <a:r>
              <a:rPr lang="en-IN" sz="3200" b="1" dirty="0" smtClean="0"/>
              <a:t>FUTURE SCOPE :-</a:t>
            </a:r>
            <a:endParaRPr lang="en-IN" sz="3200" dirty="0"/>
          </a:p>
          <a:p>
            <a:r>
              <a:rPr lang="en-US" altLang="en-US" sz="1000" dirty="0" smtClean="0"/>
              <a:t> </a:t>
            </a:r>
            <a:endParaRPr lang="en-US" altLang="en-US" sz="2400" dirty="0">
              <a:latin typeface="Arial" panose="020B0604020202020204" pitchFamily="34" charset="0"/>
            </a:endParaRPr>
          </a:p>
          <a:p>
            <a:endParaRPr lang="en-IN" sz="3200" dirty="0"/>
          </a:p>
        </p:txBody>
      </p:sp>
    </p:spTree>
    <p:extLst>
      <p:ext uri="{BB962C8B-B14F-4D97-AF65-F5344CB8AC3E}">
        <p14:creationId xmlns:p14="http://schemas.microsoft.com/office/powerpoint/2010/main" val="507551991"/>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069" y="2356339"/>
            <a:ext cx="8642838" cy="3785652"/>
          </a:xfrm>
          <a:prstGeom prst="rect">
            <a:avLst/>
          </a:prstGeom>
          <a:noFill/>
        </p:spPr>
        <p:txBody>
          <a:bodyPr wrap="square" rtlCol="0">
            <a:spAutoFit/>
          </a:bodyPr>
          <a:lstStyle/>
          <a:p>
            <a:r>
              <a:rPr lang="en-IN" dirty="0"/>
              <a:t>The main objective of this package is to perform the Gaussian and binomial Probability distribution operations on the given dataset. The proposed package can be achieved by developing appropriate methods for calculating mean, standard deviation, plotting graphs, etc. From the results of the project, by passing a test file for checking all the operations are correct we can come to a conclusion that the both the classes operations were successfully executed from the test cases passed. Gaussian and Binomial both classes have calculated the correct answers with respect to the operations they are performing and all test cases are also passed as well. </a:t>
            </a: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lvl="0" defTabSz="914400" eaLnBrk="0" fontAlgn="base" hangingPunct="0">
              <a:spcBef>
                <a:spcPct val="0"/>
              </a:spcBef>
              <a:spcAft>
                <a:spcPct val="0"/>
              </a:spcAft>
            </a:pPr>
            <a:endParaRPr lang="en-US" altLang="en-US" dirty="0">
              <a:latin typeface="Arial" panose="020B0604020202020204" pitchFamily="34" charset="0"/>
            </a:endParaRPr>
          </a:p>
          <a:p>
            <a:pPr lvl="0" defTabSz="914400" eaLnBrk="0" fontAlgn="base" hangingPunct="0">
              <a:spcBef>
                <a:spcPct val="0"/>
              </a:spcBef>
              <a:spcAft>
                <a:spcPct val="0"/>
              </a:spcAft>
            </a:pPr>
            <a:endParaRPr lang="en-US" altLang="en-US" sz="2400" dirty="0">
              <a:latin typeface="Arial" panose="020B0604020202020204" pitchFamily="34" charset="0"/>
            </a:endParaRPr>
          </a:p>
        </p:txBody>
      </p:sp>
      <p:sp>
        <p:nvSpPr>
          <p:cNvPr id="7" name="TextBox 6"/>
          <p:cNvSpPr txBox="1"/>
          <p:nvPr/>
        </p:nvSpPr>
        <p:spPr>
          <a:xfrm>
            <a:off x="1521069" y="1479843"/>
            <a:ext cx="6717323" cy="1077218"/>
          </a:xfrm>
          <a:prstGeom prst="rect">
            <a:avLst/>
          </a:prstGeom>
          <a:noFill/>
        </p:spPr>
        <p:txBody>
          <a:bodyPr wrap="square" rtlCol="0">
            <a:spAutoFit/>
          </a:bodyPr>
          <a:lstStyle/>
          <a:p>
            <a:r>
              <a:rPr lang="en-IN" sz="3200" b="1" dirty="0" smtClean="0"/>
              <a:t>CONCLUSION</a:t>
            </a:r>
            <a:r>
              <a:rPr lang="en-US" altLang="en-US" sz="3200" dirty="0" smtClean="0"/>
              <a:t> </a:t>
            </a:r>
            <a:endParaRPr lang="en-US" altLang="en-US" sz="3200" dirty="0">
              <a:latin typeface="Arial" panose="020B0604020202020204" pitchFamily="34" charset="0"/>
            </a:endParaRPr>
          </a:p>
          <a:p>
            <a:endParaRPr lang="en-IN" sz="3200" dirty="0"/>
          </a:p>
        </p:txBody>
      </p:sp>
    </p:spTree>
    <p:extLst>
      <p:ext uri="{BB962C8B-B14F-4D97-AF65-F5344CB8AC3E}">
        <p14:creationId xmlns:p14="http://schemas.microsoft.com/office/powerpoint/2010/main" val="4262900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THANK YOU</a:t>
            </a:r>
            <a:endParaRPr lang="en-IN" dirty="0"/>
          </a:p>
        </p:txBody>
      </p:sp>
    </p:spTree>
    <p:extLst>
      <p:ext uri="{BB962C8B-B14F-4D97-AF65-F5344CB8AC3E}">
        <p14:creationId xmlns:p14="http://schemas.microsoft.com/office/powerpoint/2010/main" val="1374435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a:t>
            </a:r>
            <a:endParaRPr lang="en-IN" dirty="0"/>
          </a:p>
        </p:txBody>
      </p:sp>
      <p:sp>
        <p:nvSpPr>
          <p:cNvPr id="3" name="Content Placeholder 2"/>
          <p:cNvSpPr>
            <a:spLocks noGrp="1"/>
          </p:cNvSpPr>
          <p:nvPr>
            <p:ph idx="1"/>
          </p:nvPr>
        </p:nvSpPr>
        <p:spPr>
          <a:xfrm>
            <a:off x="1371600" y="1960880"/>
            <a:ext cx="9601200" cy="3581400"/>
          </a:xfrm>
        </p:spPr>
        <p:txBody>
          <a:bodyPr>
            <a:normAutofit fontScale="92500" lnSpcReduction="10000"/>
          </a:bodyPr>
          <a:lstStyle/>
          <a:p>
            <a:r>
              <a:rPr lang="en-IN" dirty="0" smtClean="0"/>
              <a:t>Probability Distribution</a:t>
            </a:r>
          </a:p>
          <a:p>
            <a:r>
              <a:rPr lang="en-IN" dirty="0" smtClean="0"/>
              <a:t>Types of Probability </a:t>
            </a:r>
            <a:r>
              <a:rPr lang="en-IN" dirty="0" smtClean="0"/>
              <a:t>Distribution</a:t>
            </a:r>
          </a:p>
          <a:p>
            <a:r>
              <a:rPr lang="en-IN" smtClean="0"/>
              <a:t>Identification of need</a:t>
            </a:r>
            <a:endParaRPr lang="en-IN" dirty="0" smtClean="0"/>
          </a:p>
          <a:p>
            <a:r>
              <a:rPr lang="en-IN" dirty="0" smtClean="0"/>
              <a:t>Advance OOP topics</a:t>
            </a:r>
          </a:p>
          <a:p>
            <a:r>
              <a:rPr lang="en-IN" dirty="0" smtClean="0"/>
              <a:t>Virtual Environment</a:t>
            </a:r>
          </a:p>
          <a:p>
            <a:r>
              <a:rPr lang="en-IN" dirty="0" smtClean="0"/>
              <a:t>Methodology</a:t>
            </a:r>
          </a:p>
          <a:p>
            <a:r>
              <a:rPr lang="en-IN" dirty="0" smtClean="0"/>
              <a:t>Steps to run and install the package</a:t>
            </a:r>
          </a:p>
          <a:p>
            <a:r>
              <a:rPr lang="en-IN" dirty="0" smtClean="0"/>
              <a:t>Future Scope </a:t>
            </a:r>
          </a:p>
          <a:p>
            <a:r>
              <a:rPr lang="en-IN" dirty="0" smtClean="0"/>
              <a:t>Conclusion</a:t>
            </a:r>
          </a:p>
          <a:p>
            <a:endParaRPr lang="en-IN" dirty="0" smtClean="0"/>
          </a:p>
          <a:p>
            <a:endParaRPr lang="en-IN" dirty="0"/>
          </a:p>
        </p:txBody>
      </p:sp>
    </p:spTree>
    <p:extLst>
      <p:ext uri="{BB962C8B-B14F-4D97-AF65-F5344CB8AC3E}">
        <p14:creationId xmlns:p14="http://schemas.microsoft.com/office/powerpoint/2010/main" val="308487228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069" y="2356339"/>
            <a:ext cx="8642838" cy="3139321"/>
          </a:xfrm>
          <a:prstGeom prst="rect">
            <a:avLst/>
          </a:prstGeom>
          <a:noFill/>
        </p:spPr>
        <p:txBody>
          <a:bodyPr wrap="square" rtlCol="0">
            <a:spAutoFit/>
          </a:bodyPr>
          <a:lstStyle/>
          <a:p>
            <a:pPr algn="just"/>
            <a:r>
              <a:rPr lang="en-IN" b="1" dirty="0"/>
              <a:t>Probability</a:t>
            </a:r>
            <a:r>
              <a:rPr lang="en-IN" dirty="0"/>
              <a:t> denotes the possibility of something happening. It is a mathematical concept that predicts how likely events are to occur. </a:t>
            </a:r>
            <a:endParaRPr lang="en-IN" dirty="0" smtClean="0"/>
          </a:p>
          <a:p>
            <a:pPr algn="just"/>
            <a:endParaRPr lang="en-IN" dirty="0"/>
          </a:p>
          <a:p>
            <a:pPr algn="just"/>
            <a:r>
              <a:rPr lang="en-IN" dirty="0"/>
              <a:t>In Statistics, the </a:t>
            </a:r>
            <a:r>
              <a:rPr lang="en-IN" b="1" dirty="0"/>
              <a:t>probability distribution</a:t>
            </a:r>
            <a:r>
              <a:rPr lang="en-IN" dirty="0"/>
              <a:t> gives the possibility of each outcome of a random experiment or event. It provides the probabilities of different possible occurrences. </a:t>
            </a:r>
            <a:endParaRPr lang="en-IN" dirty="0" smtClean="0"/>
          </a:p>
          <a:p>
            <a:pPr algn="just"/>
            <a:endParaRPr lang="en-IN" dirty="0" smtClean="0"/>
          </a:p>
          <a:p>
            <a:pPr algn="just"/>
            <a:r>
              <a:rPr lang="en-US" dirty="0"/>
              <a:t>Types of Probability Distribution</a:t>
            </a:r>
          </a:p>
          <a:p>
            <a:pPr algn="just"/>
            <a:r>
              <a:rPr lang="en-US" dirty="0"/>
              <a:t>The probability distribution is divided into two parts:</a:t>
            </a:r>
          </a:p>
          <a:p>
            <a:pPr algn="just"/>
            <a:r>
              <a:rPr lang="en-US" dirty="0"/>
              <a:t>1.	Discrete Probability Distributions</a:t>
            </a:r>
          </a:p>
          <a:p>
            <a:pPr algn="just"/>
            <a:r>
              <a:rPr lang="en-US" dirty="0"/>
              <a:t>2.	Continuous Probability </a:t>
            </a:r>
            <a:r>
              <a:rPr lang="en-US" dirty="0" smtClean="0"/>
              <a:t>Distributions</a:t>
            </a:r>
            <a:endParaRPr lang="en-US" dirty="0"/>
          </a:p>
        </p:txBody>
      </p:sp>
      <p:sp>
        <p:nvSpPr>
          <p:cNvPr id="7" name="TextBox 6"/>
          <p:cNvSpPr txBox="1"/>
          <p:nvPr/>
        </p:nvSpPr>
        <p:spPr>
          <a:xfrm>
            <a:off x="1617785" y="1459523"/>
            <a:ext cx="6717323" cy="523220"/>
          </a:xfrm>
          <a:prstGeom prst="rect">
            <a:avLst/>
          </a:prstGeom>
          <a:noFill/>
        </p:spPr>
        <p:txBody>
          <a:bodyPr wrap="square" rtlCol="0">
            <a:spAutoFit/>
          </a:bodyPr>
          <a:lstStyle/>
          <a:p>
            <a:r>
              <a:rPr lang="en-IN" sz="2800" b="1" dirty="0" smtClean="0"/>
              <a:t>PROBABLITY DISTRIBUTION:-</a:t>
            </a:r>
            <a:endParaRPr lang="en-IN" sz="2800" b="1" dirty="0"/>
          </a:p>
        </p:txBody>
      </p:sp>
    </p:spTree>
    <p:extLst>
      <p:ext uri="{BB962C8B-B14F-4D97-AF65-F5344CB8AC3E}">
        <p14:creationId xmlns:p14="http://schemas.microsoft.com/office/powerpoint/2010/main" val="29803437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1"/>
            <a:ext cx="9601200" cy="830484"/>
          </a:xfrm>
        </p:spPr>
        <p:txBody>
          <a:bodyPr>
            <a:normAutofit/>
          </a:bodyPr>
          <a:lstStyle/>
          <a:p>
            <a:r>
              <a:rPr lang="en-IN" sz="4000" dirty="0" smtClean="0"/>
              <a:t>TYPES OF PROBABLITY DISTRIBUTION:-</a:t>
            </a:r>
            <a:endParaRPr lang="en-IN" sz="4000" dirty="0"/>
          </a:p>
        </p:txBody>
      </p:sp>
      <p:sp>
        <p:nvSpPr>
          <p:cNvPr id="3" name="Content Placeholder 2"/>
          <p:cNvSpPr>
            <a:spLocks noGrp="1"/>
          </p:cNvSpPr>
          <p:nvPr>
            <p:ph idx="1"/>
          </p:nvPr>
        </p:nvSpPr>
        <p:spPr>
          <a:xfrm>
            <a:off x="1371599" y="1788288"/>
            <a:ext cx="10492451" cy="4612511"/>
          </a:xfrm>
        </p:spPr>
        <p:txBody>
          <a:bodyPr>
            <a:normAutofit/>
          </a:bodyPr>
          <a:lstStyle/>
          <a:p>
            <a:pPr marL="457200" lvl="0" indent="-457200">
              <a:buFont typeface="+mj-lt"/>
              <a:buAutoNum type="arabicPeriod"/>
            </a:pPr>
            <a:r>
              <a:rPr lang="en-IN" b="1" dirty="0"/>
              <a:t>Discrete Probability Distribution</a:t>
            </a:r>
          </a:p>
          <a:p>
            <a:pPr algn="just">
              <a:buFont typeface="Wingdings" panose="05000000000000000000" pitchFamily="2" charset="2"/>
              <a:buChar char="§"/>
            </a:pPr>
            <a:r>
              <a:rPr lang="en-IN" dirty="0"/>
              <a:t>A discrete distribution describes the probability of occurrence of each value of a discrete random variable. </a:t>
            </a:r>
          </a:p>
          <a:p>
            <a:pPr algn="just">
              <a:buFont typeface="Wingdings" panose="05000000000000000000" pitchFamily="2" charset="2"/>
              <a:buChar char="§"/>
            </a:pPr>
            <a:r>
              <a:rPr lang="en-IN" b="1" dirty="0" smtClean="0"/>
              <a:t>Binomial </a:t>
            </a:r>
            <a:r>
              <a:rPr lang="en-IN" b="1" dirty="0"/>
              <a:t>Distribution </a:t>
            </a:r>
            <a:r>
              <a:rPr lang="en-IN" dirty="0" smtClean="0"/>
              <a:t>The </a:t>
            </a:r>
            <a:r>
              <a:rPr lang="en-IN" dirty="0"/>
              <a:t>binomial distribution is a discrete distribution with a finite number of possibilities. </a:t>
            </a:r>
            <a:endParaRPr lang="en-IN" dirty="0" smtClean="0"/>
          </a:p>
          <a:p>
            <a:pPr algn="just">
              <a:buFont typeface="Wingdings" panose="05000000000000000000" pitchFamily="2" charset="2"/>
              <a:buChar char="§"/>
            </a:pPr>
            <a:r>
              <a:rPr lang="en-IN" b="1" dirty="0"/>
              <a:t>Binomial Distribution </a:t>
            </a:r>
            <a:r>
              <a:rPr lang="en-IN" b="1" dirty="0" smtClean="0"/>
              <a:t>Examples</a:t>
            </a:r>
            <a:endParaRPr lang="en-IN" dirty="0"/>
          </a:p>
          <a:p>
            <a:pPr lvl="2" algn="just">
              <a:buFont typeface="Arial" panose="020B0604020202020204" pitchFamily="34" charset="0"/>
              <a:buChar char="•"/>
            </a:pPr>
            <a:r>
              <a:rPr lang="en-IN" dirty="0"/>
              <a:t>To take a survey of positive and negative feedback from the people for anything.</a:t>
            </a:r>
            <a:endParaRPr lang="en-IN" sz="1400" dirty="0"/>
          </a:p>
          <a:p>
            <a:pPr lvl="2" algn="just">
              <a:buFont typeface="Arial" panose="020B0604020202020204" pitchFamily="34" charset="0"/>
              <a:buChar char="•"/>
            </a:pPr>
            <a:r>
              <a:rPr lang="en-IN" dirty="0"/>
              <a:t>To check if a particular channel is watched by how many viewers by calculating the survey of YES/NO.</a:t>
            </a:r>
            <a:endParaRPr lang="en-IN" sz="1400" dirty="0"/>
          </a:p>
          <a:p>
            <a:pPr lvl="2" algn="just">
              <a:buFont typeface="Arial" panose="020B0604020202020204" pitchFamily="34" charset="0"/>
              <a:buChar char="•"/>
            </a:pPr>
            <a:r>
              <a:rPr lang="en-IN" dirty="0"/>
              <a:t>The number of men and women working in a company.</a:t>
            </a:r>
            <a:endParaRPr lang="en-IN" sz="1400" dirty="0"/>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2780915736"/>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4324" t="8363" r="18465" b="5994"/>
          <a:stretch/>
        </p:blipFill>
        <p:spPr bwMode="auto">
          <a:xfrm>
            <a:off x="1148080" y="447040"/>
            <a:ext cx="10637520" cy="6024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98284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1"/>
            <a:ext cx="9601200" cy="830484"/>
          </a:xfrm>
        </p:spPr>
        <p:txBody>
          <a:bodyPr>
            <a:normAutofit/>
          </a:bodyPr>
          <a:lstStyle/>
          <a:p>
            <a:r>
              <a:rPr lang="en-IN" sz="4000" dirty="0" smtClean="0"/>
              <a:t>TYPES OF PROBABLITY DISTRIBUTION:-</a:t>
            </a:r>
            <a:endParaRPr lang="en-IN" sz="4000" dirty="0"/>
          </a:p>
        </p:txBody>
      </p:sp>
      <p:sp>
        <p:nvSpPr>
          <p:cNvPr id="3" name="Content Placeholder 2"/>
          <p:cNvSpPr>
            <a:spLocks noGrp="1"/>
          </p:cNvSpPr>
          <p:nvPr>
            <p:ph idx="1"/>
          </p:nvPr>
        </p:nvSpPr>
        <p:spPr>
          <a:xfrm>
            <a:off x="1371599" y="1788288"/>
            <a:ext cx="10492451" cy="4612511"/>
          </a:xfrm>
        </p:spPr>
        <p:txBody>
          <a:bodyPr>
            <a:normAutofit/>
          </a:bodyPr>
          <a:lstStyle/>
          <a:p>
            <a:pPr marL="0" lvl="0" indent="0">
              <a:buNone/>
            </a:pPr>
            <a:r>
              <a:rPr lang="en-IN" b="1" dirty="0" smtClean="0"/>
              <a:t>2.   Continuous </a:t>
            </a:r>
            <a:r>
              <a:rPr lang="en-IN" b="1" dirty="0"/>
              <a:t>Probability Distributions</a:t>
            </a:r>
          </a:p>
          <a:p>
            <a:pPr algn="just">
              <a:buFont typeface="Wingdings" panose="05000000000000000000" pitchFamily="2" charset="2"/>
              <a:buChar char="§"/>
            </a:pPr>
            <a:r>
              <a:rPr lang="en-IN" dirty="0"/>
              <a:t>A continuous distribution describes the probabilities of a continuous random variable's possible values. A continuous random variable has an infinite and uncountable set of possible values (known as the range</a:t>
            </a:r>
            <a:r>
              <a:rPr lang="en-IN" dirty="0" smtClean="0"/>
              <a:t>).</a:t>
            </a:r>
          </a:p>
          <a:p>
            <a:pPr algn="just">
              <a:buFont typeface="Wingdings" panose="05000000000000000000" pitchFamily="2" charset="2"/>
              <a:buChar char="§"/>
            </a:pPr>
            <a:r>
              <a:rPr lang="en-IN" b="1" dirty="0" smtClean="0"/>
              <a:t>Normal </a:t>
            </a:r>
            <a:r>
              <a:rPr lang="en-IN" b="1" dirty="0"/>
              <a:t>Distribution </a:t>
            </a:r>
            <a:r>
              <a:rPr lang="en-IN" dirty="0" smtClean="0"/>
              <a:t>Normal </a:t>
            </a:r>
            <a:r>
              <a:rPr lang="en-IN" dirty="0"/>
              <a:t>Distribution is one of the most basic continuous distribution types. Gaussian distribution is another name for it. Around its mean value, this probability distribution is symmetrical. It also demonstrates that data close to the mean occurs more frequently than data far from it. </a:t>
            </a:r>
            <a:endParaRPr lang="en-IN" dirty="0" smtClean="0"/>
          </a:p>
          <a:p>
            <a:pPr>
              <a:buFont typeface="Wingdings" panose="05000000000000000000" pitchFamily="2" charset="2"/>
              <a:buChar char="§"/>
            </a:pPr>
            <a:r>
              <a:rPr lang="en-IN" b="1" dirty="0" smtClean="0"/>
              <a:t>Binomial </a:t>
            </a:r>
            <a:r>
              <a:rPr lang="en-IN" b="1" dirty="0"/>
              <a:t>Distribution </a:t>
            </a:r>
            <a:r>
              <a:rPr lang="en-IN" b="1" dirty="0" smtClean="0"/>
              <a:t>Examples</a:t>
            </a:r>
            <a:endParaRPr lang="en-IN" dirty="0"/>
          </a:p>
          <a:p>
            <a:pPr lvl="2">
              <a:buFont typeface="Arial" panose="020B0604020202020204" pitchFamily="34" charset="0"/>
              <a:buChar char="•"/>
            </a:pPr>
            <a:r>
              <a:rPr lang="en-IN" dirty="0"/>
              <a:t>Rolling a dice (once or multiple times</a:t>
            </a:r>
            <a:r>
              <a:rPr lang="en-IN" dirty="0" smtClean="0"/>
              <a:t>)</a:t>
            </a:r>
            <a:endParaRPr lang="en-IN" dirty="0"/>
          </a:p>
          <a:p>
            <a:pPr lvl="2">
              <a:buFont typeface="Arial" panose="020B0604020202020204" pitchFamily="34" charset="0"/>
              <a:buChar char="•"/>
            </a:pPr>
            <a:r>
              <a:rPr lang="en-IN" dirty="0"/>
              <a:t>Tossing a </a:t>
            </a:r>
            <a:r>
              <a:rPr lang="en-IN" dirty="0" smtClean="0"/>
              <a:t>coin</a:t>
            </a:r>
            <a:endParaRPr lang="en-IN" sz="1400"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8554" t="30545" r="4537" b="27635"/>
          <a:stretch/>
        </p:blipFill>
        <p:spPr bwMode="auto">
          <a:xfrm>
            <a:off x="1737359" y="4520639"/>
            <a:ext cx="9727809" cy="20735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17450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1"/>
            <a:ext cx="9601200" cy="830484"/>
          </a:xfrm>
        </p:spPr>
        <p:txBody>
          <a:bodyPr>
            <a:normAutofit/>
          </a:bodyPr>
          <a:lstStyle/>
          <a:p>
            <a:pPr lvl="1"/>
            <a:r>
              <a:rPr lang="en-IN" sz="2800" b="1" dirty="0"/>
              <a:t>IDENTIFICATION OF </a:t>
            </a:r>
            <a:r>
              <a:rPr lang="en-IN" sz="2800" b="1" dirty="0" smtClean="0"/>
              <a:t>NEED:- </a:t>
            </a:r>
            <a:endParaRPr lang="en-IN" sz="1400" dirty="0"/>
          </a:p>
        </p:txBody>
      </p:sp>
      <p:sp>
        <p:nvSpPr>
          <p:cNvPr id="3" name="Content Placeholder 2"/>
          <p:cNvSpPr>
            <a:spLocks noGrp="1"/>
          </p:cNvSpPr>
          <p:nvPr>
            <p:ph idx="1"/>
          </p:nvPr>
        </p:nvSpPr>
        <p:spPr>
          <a:xfrm>
            <a:off x="1371599" y="1788288"/>
            <a:ext cx="10492451" cy="4612511"/>
          </a:xfrm>
        </p:spPr>
        <p:txBody>
          <a:bodyPr>
            <a:normAutofit/>
          </a:bodyPr>
          <a:lstStyle/>
          <a:p>
            <a:pPr marL="0" indent="0">
              <a:buNone/>
            </a:pPr>
            <a:r>
              <a:rPr lang="en-IN" dirty="0"/>
              <a:t>This package will contain code to analyse Gaussian distribution you can also use a package to read a dataset and calculate the mean and standard deviation. You will also include code to plot a histogram of the dataset, as well as a probability density function of a Gaussian distribution. Finally, this package will be able to add two Gaussian distribution together. You can install it by using pip install using terminal. It is not mandatory to upload the package to </a:t>
            </a:r>
            <a:r>
              <a:rPr lang="en-IN" dirty="0" err="1"/>
              <a:t>pypi</a:t>
            </a:r>
            <a:r>
              <a:rPr lang="en-IN" dirty="0"/>
              <a:t>(repository where all python package are stored for the general public to download and install). </a:t>
            </a:r>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1988902454"/>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1069" y="2356339"/>
            <a:ext cx="8642838" cy="2308324"/>
          </a:xfrm>
          <a:prstGeom prst="rect">
            <a:avLst/>
          </a:prstGeom>
          <a:noFill/>
        </p:spPr>
        <p:txBody>
          <a:bodyPr wrap="square" rtlCol="0">
            <a:spAutoFit/>
          </a:bodyPr>
          <a:lstStyle/>
          <a:p>
            <a:r>
              <a:rPr lang="en-IN" dirty="0"/>
              <a:t>Inheritance is the last object-oriented programming topic in the lesson. Thus far you've been exposed to:</a:t>
            </a:r>
          </a:p>
          <a:p>
            <a:pPr marL="285750" lvl="0" indent="-285750">
              <a:buFont typeface="Wingdings" panose="05000000000000000000" pitchFamily="2" charset="2"/>
              <a:buChar char="§"/>
            </a:pPr>
            <a:r>
              <a:rPr lang="en-IN" dirty="0"/>
              <a:t>Classes and objects</a:t>
            </a:r>
          </a:p>
          <a:p>
            <a:pPr marL="285750" lvl="0" indent="-285750">
              <a:buFont typeface="Wingdings" panose="05000000000000000000" pitchFamily="2" charset="2"/>
              <a:buChar char="§"/>
            </a:pPr>
            <a:r>
              <a:rPr lang="en-IN" dirty="0"/>
              <a:t>Attributes and methods</a:t>
            </a:r>
          </a:p>
          <a:p>
            <a:pPr marL="285750" lvl="0" indent="-285750">
              <a:buFont typeface="Wingdings" panose="05000000000000000000" pitchFamily="2" charset="2"/>
              <a:buChar char="§"/>
            </a:pPr>
            <a:r>
              <a:rPr lang="en-IN" dirty="0"/>
              <a:t>Magic </a:t>
            </a:r>
            <a:r>
              <a:rPr lang="en-IN" dirty="0" smtClean="0"/>
              <a:t>methods : </a:t>
            </a:r>
            <a:r>
              <a:rPr lang="en-IN" dirty="0"/>
              <a:t>It lets you override and customize default python behaviour of the initialized methods of python</a:t>
            </a:r>
          </a:p>
          <a:p>
            <a:pPr marL="285750" lvl="0" indent="-285750">
              <a:buFont typeface="Wingdings" panose="05000000000000000000" pitchFamily="2" charset="2"/>
              <a:buChar char="§"/>
            </a:pPr>
            <a:r>
              <a:rPr lang="en-IN" dirty="0" smtClean="0"/>
              <a:t>Inheritance : </a:t>
            </a:r>
            <a:r>
              <a:rPr lang="en-IN" dirty="0"/>
              <a:t>The distribution class takes care of the initialization and the </a:t>
            </a:r>
            <a:r>
              <a:rPr lang="en-IN" dirty="0" err="1"/>
              <a:t>read_data_file</a:t>
            </a:r>
            <a:r>
              <a:rPr lang="en-IN" dirty="0"/>
              <a:t> method. </a:t>
            </a:r>
            <a:endParaRPr lang="en-US" dirty="0"/>
          </a:p>
        </p:txBody>
      </p:sp>
      <p:sp>
        <p:nvSpPr>
          <p:cNvPr id="7" name="TextBox 6"/>
          <p:cNvSpPr txBox="1"/>
          <p:nvPr/>
        </p:nvSpPr>
        <p:spPr>
          <a:xfrm>
            <a:off x="1617785" y="1500163"/>
            <a:ext cx="6717323" cy="584775"/>
          </a:xfrm>
          <a:prstGeom prst="rect">
            <a:avLst/>
          </a:prstGeom>
          <a:noFill/>
        </p:spPr>
        <p:txBody>
          <a:bodyPr wrap="square" rtlCol="0">
            <a:spAutoFit/>
          </a:bodyPr>
          <a:lstStyle/>
          <a:p>
            <a:r>
              <a:rPr lang="en-IN" sz="3200" b="1" dirty="0"/>
              <a:t>Advanced OOP </a:t>
            </a:r>
            <a:r>
              <a:rPr lang="en-IN" sz="3200" b="1" dirty="0" smtClean="0"/>
              <a:t>topics</a:t>
            </a:r>
            <a:endParaRPr lang="en-IN" sz="3200" dirty="0"/>
          </a:p>
        </p:txBody>
      </p:sp>
    </p:spTree>
    <p:extLst>
      <p:ext uri="{BB962C8B-B14F-4D97-AF65-F5344CB8AC3E}">
        <p14:creationId xmlns:p14="http://schemas.microsoft.com/office/powerpoint/2010/main" val="3893055107"/>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63309" y="2000739"/>
            <a:ext cx="8642838" cy="3139321"/>
          </a:xfrm>
          <a:prstGeom prst="rect">
            <a:avLst/>
          </a:prstGeom>
          <a:noFill/>
        </p:spPr>
        <p:txBody>
          <a:bodyPr wrap="square" rtlCol="0">
            <a:spAutoFit/>
          </a:bodyPr>
          <a:lstStyle/>
          <a:p>
            <a:pPr marL="285750" indent="-285750">
              <a:buFont typeface="Wingdings" panose="05000000000000000000" pitchFamily="2" charset="2"/>
              <a:buChar char="§"/>
            </a:pPr>
            <a:r>
              <a:rPr lang="en-IN" dirty="0"/>
              <a:t>A virtual environment is a silo-</a:t>
            </a:r>
            <a:r>
              <a:rPr lang="en-IN" dirty="0" err="1"/>
              <a:t>ed</a:t>
            </a:r>
            <a:r>
              <a:rPr lang="en-IN" dirty="0"/>
              <a:t> Python installation apart from your main Python installation. That way you can install packages and delete the virtual environment without affecting your main Python installation</a:t>
            </a:r>
            <a:r>
              <a:rPr lang="en-IN" dirty="0" smtClean="0"/>
              <a:t>.</a:t>
            </a:r>
            <a:endParaRPr lang="en-IN" dirty="0"/>
          </a:p>
          <a:p>
            <a:pPr marL="285750" indent="-285750">
              <a:buFont typeface="Wingdings" panose="05000000000000000000" pitchFamily="2" charset="2"/>
              <a:buChar char="§"/>
            </a:pPr>
            <a:r>
              <a:rPr lang="en-IN" dirty="0"/>
              <a:t>T</a:t>
            </a:r>
            <a:r>
              <a:rPr lang="en-IN" dirty="0" smtClean="0"/>
              <a:t>wo </a:t>
            </a:r>
            <a:r>
              <a:rPr lang="en-IN" dirty="0"/>
              <a:t>different Python environment managers: </a:t>
            </a:r>
            <a:r>
              <a:rPr lang="en-IN" dirty="0" err="1"/>
              <a:t>conda</a:t>
            </a:r>
            <a:r>
              <a:rPr lang="en-IN" dirty="0"/>
              <a:t> and </a:t>
            </a:r>
            <a:r>
              <a:rPr lang="en-IN" dirty="0" err="1"/>
              <a:t>venv</a:t>
            </a:r>
            <a:r>
              <a:rPr lang="en-IN" dirty="0"/>
              <a:t>. </a:t>
            </a:r>
            <a:endParaRPr lang="en-IN" dirty="0" smtClean="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b="1" dirty="0" err="1" smtClean="0"/>
              <a:t>Conda</a:t>
            </a:r>
            <a:r>
              <a:rPr lang="en-IN" dirty="0"/>
              <a:t> does two things: manages packages and manages environments.</a:t>
            </a:r>
          </a:p>
          <a:p>
            <a:r>
              <a:rPr lang="en-IN" dirty="0"/>
              <a:t>As a package manager, </a:t>
            </a:r>
            <a:r>
              <a:rPr lang="en-IN" dirty="0" err="1"/>
              <a:t>conda</a:t>
            </a:r>
            <a:r>
              <a:rPr lang="en-IN" dirty="0"/>
              <a:t> makes it easy to install Python packages, especially for data science. </a:t>
            </a:r>
            <a:endParaRPr lang="en-IN" dirty="0" smtClean="0"/>
          </a:p>
          <a:p>
            <a:pPr marL="285750" indent="-285750">
              <a:buFont typeface="Wingdings" panose="05000000000000000000" pitchFamily="2" charset="2"/>
              <a:buChar char="§"/>
            </a:pPr>
            <a:r>
              <a:rPr lang="en-IN" b="1" dirty="0" err="1"/>
              <a:t>venv</a:t>
            </a:r>
            <a:r>
              <a:rPr lang="en-IN" dirty="0"/>
              <a:t> is an environment manager that comes preinstalled with Python 3. pip is a package manager.</a:t>
            </a:r>
          </a:p>
          <a:p>
            <a:endParaRPr lang="en-IN" dirty="0"/>
          </a:p>
        </p:txBody>
      </p:sp>
      <p:sp>
        <p:nvSpPr>
          <p:cNvPr id="7" name="TextBox 6"/>
          <p:cNvSpPr txBox="1"/>
          <p:nvPr/>
        </p:nvSpPr>
        <p:spPr>
          <a:xfrm>
            <a:off x="1371600" y="1317283"/>
            <a:ext cx="5993032" cy="584775"/>
          </a:xfrm>
          <a:prstGeom prst="rect">
            <a:avLst/>
          </a:prstGeom>
          <a:noFill/>
        </p:spPr>
        <p:txBody>
          <a:bodyPr wrap="square" rtlCol="0">
            <a:spAutoFit/>
          </a:bodyPr>
          <a:lstStyle/>
          <a:p>
            <a:pPr lvl="1"/>
            <a:r>
              <a:rPr lang="en-IN" sz="3200" b="1" dirty="0" smtClean="0"/>
              <a:t>Virtual Environment</a:t>
            </a:r>
            <a:endParaRPr lang="en-IN" dirty="0"/>
          </a:p>
        </p:txBody>
      </p:sp>
    </p:spTree>
    <p:extLst>
      <p:ext uri="{BB962C8B-B14F-4D97-AF65-F5344CB8AC3E}">
        <p14:creationId xmlns:p14="http://schemas.microsoft.com/office/powerpoint/2010/main" val="2770641644"/>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831</Words>
  <Application>Microsoft Office PowerPoint</Application>
  <PresentationFormat>Widescreen</PresentationFormat>
  <Paragraphs>72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Franklin Gothic Book</vt:lpstr>
      <vt:lpstr>Times New Roman</vt:lpstr>
      <vt:lpstr>Wingdings</vt:lpstr>
      <vt:lpstr>Crop</vt:lpstr>
      <vt:lpstr>PYTHON DISTRIBUTION PACKAGE</vt:lpstr>
      <vt:lpstr>TABLE OF CONTENT:-</vt:lpstr>
      <vt:lpstr>PowerPoint Presentation</vt:lpstr>
      <vt:lpstr>TYPES OF PROBABLITY DISTRIBUTION:-</vt:lpstr>
      <vt:lpstr>PowerPoint Presentation</vt:lpstr>
      <vt:lpstr>TYPES OF PROBABLITY DISTRIBUTION:-</vt:lpstr>
      <vt:lpstr>IDENTIFICATION OF NEED:-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2022-06-06T18:11:43Z</dcterms:created>
  <dcterms:modified xsi:type="dcterms:W3CDTF">2022-06-07T08:36:43Z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